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18292904"/>
        <c:axId val="718293296"/>
        <c:axId val="0"/>
      </c:bar3DChart>
      <c:catAx>
        <c:axId val="718292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18293296"/>
        <c:crosses val="autoZero"/>
        <c:auto val="1"/>
        <c:lblAlgn val="ctr"/>
        <c:lblOffset val="100"/>
        <c:noMultiLvlLbl val="0"/>
      </c:catAx>
      <c:valAx>
        <c:axId val="71829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718292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chemeClr val="accent3">
              <a:lumMod val="50000"/>
              <a:alpha val="60000"/>
            </a:scheme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chemeClr val="accent3">
              <a:lumMod val="50000"/>
              <a:alpha val="60000"/>
            </a:scheme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354"/>
          <p:cNvSpPr txBox="1">
            <a:spLocks noChangeArrowheads="1"/>
          </p:cNvSpPr>
          <p:nvPr/>
        </p:nvSpPr>
        <p:spPr bwMode="auto">
          <a:xfrm>
            <a:off x="0" y="1630218"/>
            <a:ext cx="27432000" cy="289850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lnSpc>
                <a:spcPts val="5800"/>
              </a:lnSpc>
              <a:spcBef>
                <a:spcPct val="50000"/>
              </a:spcBef>
              <a:defRPr/>
            </a:pPr>
            <a:r>
              <a:rPr lang="en-US" sz="8000" b="1" dirty="0">
                <a:solidFill>
                  <a:schemeClr val="bg1"/>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bg1"/>
                </a:solidFill>
                <a:effectLst>
                  <a:outerShdw blurRad="38100" dist="38100" dir="2700000" algn="tl">
                    <a:srgbClr val="000000">
                      <a:alpha val="43137"/>
                    </a:srgbClr>
                  </a:outerShdw>
                </a:effectLst>
                <a:latin typeface="Arial Black" pitchFamily="34" charset="0"/>
              </a:rPr>
              <a:t>Poster Presentation</a:t>
            </a:r>
            <a:endParaRPr lang="en-US" sz="8000" b="1" dirty="0">
              <a:solidFill>
                <a:schemeClr val="bg1"/>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4"/>
                </a:solidFill>
                <a:latin typeface="Arial Black" pitchFamily="34" charset="0"/>
              </a:rPr>
              <a:t>Student Presenter’s Name(s), Major(s) or Course </a:t>
            </a:r>
            <a:r>
              <a:rPr lang="en-US" sz="4000" b="1" dirty="0" smtClean="0">
                <a:solidFill>
                  <a:schemeClr val="accent4"/>
                </a:solidFill>
                <a:latin typeface="Arial Black" pitchFamily="34" charset="0"/>
              </a:rPr>
              <a:t>Name</a:t>
            </a:r>
            <a:br>
              <a:rPr lang="en-US" sz="4000" b="1" dirty="0" smtClean="0">
                <a:solidFill>
                  <a:schemeClr val="accent4"/>
                </a:solidFill>
                <a:latin typeface="Arial Black" pitchFamily="34" charset="0"/>
              </a:rPr>
            </a:br>
            <a:r>
              <a:rPr lang="en-US" sz="4000" b="1" dirty="0" smtClean="0">
                <a:solidFill>
                  <a:schemeClr val="accent4"/>
                </a:solidFill>
                <a:latin typeface="Arial Black" pitchFamily="34" charset="0"/>
              </a:rPr>
              <a:t>Mentor’s </a:t>
            </a:r>
            <a:r>
              <a:rPr lang="en-US" sz="4000" b="1" dirty="0">
                <a:solidFill>
                  <a:schemeClr val="accent4"/>
                </a:solidFill>
                <a:latin typeface="Arial Black" pitchFamily="34" charset="0"/>
              </a:rPr>
              <a:t>Name and Title, Department</a:t>
            </a:r>
          </a:p>
        </p:txBody>
      </p:sp>
      <p:sp>
        <p:nvSpPr>
          <p:cNvPr id="62" name="Text Box 355"/>
          <p:cNvSpPr txBox="1">
            <a:spLocks noChangeArrowheads="1"/>
          </p:cNvSpPr>
          <p:nvPr/>
        </p:nvSpPr>
        <p:spPr bwMode="auto">
          <a:xfrm>
            <a:off x="1108076" y="148729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Insert Text Here…</a:t>
            </a:r>
          </a:p>
        </p:txBody>
      </p:sp>
      <p:sp>
        <p:nvSpPr>
          <p:cNvPr id="63" name="Text Box 356"/>
          <p:cNvSpPr txBox="1">
            <a:spLocks noChangeArrowheads="1"/>
          </p:cNvSpPr>
          <p:nvPr/>
        </p:nvSpPr>
        <p:spPr bwMode="auto">
          <a:xfrm>
            <a:off x="1108076" y="27533697"/>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4" name="Text Box 357"/>
          <p:cNvSpPr txBox="1">
            <a:spLocks noChangeArrowheads="1"/>
          </p:cNvSpPr>
          <p:nvPr/>
        </p:nvSpPr>
        <p:spPr bwMode="auto">
          <a:xfrm>
            <a:off x="1108076" y="7731052"/>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65" name="Text Box 361"/>
          <p:cNvSpPr txBox="1">
            <a:spLocks noChangeArrowheads="1"/>
          </p:cNvSpPr>
          <p:nvPr/>
        </p:nvSpPr>
        <p:spPr bwMode="auto">
          <a:xfrm>
            <a:off x="1108076" y="67999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66" name="Text Box 364"/>
          <p:cNvSpPr txBox="1">
            <a:spLocks noChangeArrowheads="1"/>
          </p:cNvSpPr>
          <p:nvPr/>
        </p:nvSpPr>
        <p:spPr bwMode="auto">
          <a:xfrm>
            <a:off x="15169303" y="32930244"/>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latin typeface="Myriad Pro SemiCond" pitchFamily="34" charset="0"/>
              </a:rPr>
              <a:t>(replace this text with your own)  This section can be smaller than 24 point.</a:t>
            </a:r>
          </a:p>
          <a:p>
            <a:pPr marL="457200" indent="-457200" defTabSz="3760788">
              <a:defRPr/>
            </a:pPr>
            <a:endParaRPr lang="en-US" sz="2400" dirty="0">
              <a:solidFill>
                <a:schemeClr val="bg1"/>
              </a:solidFill>
              <a:latin typeface="Myriad Pro SemiCond" pitchFamily="34" charset="0"/>
            </a:endParaRPr>
          </a:p>
          <a:p>
            <a:pPr marL="457200" indent="-457200" defTabSz="3760788">
              <a:defRPr/>
            </a:pPr>
            <a:endParaRPr lang="en-US" sz="2400" dirty="0">
              <a:solidFill>
                <a:schemeClr val="bg1"/>
              </a:solidFill>
              <a:latin typeface="Myriad Pro SemiCond" pitchFamily="34" charset="0"/>
            </a:endParaRPr>
          </a:p>
          <a:p>
            <a:pPr marL="457200" indent="-457200" defTabSz="3760788">
              <a:defRPr/>
            </a:pPr>
            <a:r>
              <a:rPr lang="en-US" sz="2400" dirty="0">
                <a:solidFill>
                  <a:schemeClr val="bg1"/>
                </a:solidFill>
                <a:latin typeface="Myriad Pro SemiCond" pitchFamily="34" charset="0"/>
              </a:rPr>
              <a:t>Use this section for listing sources /references. The text box is  already set up with hanging indents (all lines after the first  in each reference are indented.)</a:t>
            </a:r>
          </a:p>
        </p:txBody>
      </p:sp>
      <p:sp>
        <p:nvSpPr>
          <p:cNvPr id="67" name="Text Box 365"/>
          <p:cNvSpPr txBox="1">
            <a:spLocks noChangeArrowheads="1"/>
          </p:cNvSpPr>
          <p:nvPr/>
        </p:nvSpPr>
        <p:spPr bwMode="auto">
          <a:xfrm>
            <a:off x="15169303" y="32007755"/>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4"/>
                </a:solidFill>
                <a:latin typeface="Arial Black" panose="020B0A04020102020204" pitchFamily="34" charset="0"/>
              </a:rPr>
              <a:t>References</a:t>
            </a:r>
          </a:p>
        </p:txBody>
      </p:sp>
      <p:sp>
        <p:nvSpPr>
          <p:cNvPr id="68" name="Text Box 368"/>
          <p:cNvSpPr txBox="1">
            <a:spLocks noChangeArrowheads="1"/>
          </p:cNvSpPr>
          <p:nvPr/>
        </p:nvSpPr>
        <p:spPr bwMode="auto">
          <a:xfrm>
            <a:off x="15169303" y="7731052"/>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latin typeface="Myriad Pro SemiCond" pitchFamily="34" charset="0"/>
              </a:rPr>
              <a:t>(replace this text with your own)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Be brief and include only the most important findings from your study and your interpretation of your data.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RECOMMENDATION 2: Use a combination of text and graphics.</a:t>
            </a:r>
          </a:p>
        </p:txBody>
      </p:sp>
      <p:sp>
        <p:nvSpPr>
          <p:cNvPr id="69" name="Text Box 370"/>
          <p:cNvSpPr txBox="1">
            <a:spLocks noChangeArrowheads="1"/>
          </p:cNvSpPr>
          <p:nvPr/>
        </p:nvSpPr>
        <p:spPr bwMode="auto">
          <a:xfrm>
            <a:off x="15169303" y="19297635"/>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latin typeface="Myriad Pro SemiCond" pitchFamily="34" charset="0"/>
              </a:rPr>
              <a:t>(replace this text with your own) </a:t>
            </a:r>
          </a:p>
          <a:p>
            <a:pPr>
              <a:defRPr/>
            </a:pPr>
            <a:endParaRPr lang="en-US" sz="2400" dirty="0">
              <a:solidFill>
                <a:schemeClr val="bg1"/>
              </a:solidFill>
              <a:latin typeface="Myriad Pro SemiCond" pitchFamily="34" charset="0"/>
            </a:endParaRPr>
          </a:p>
          <a:p>
            <a:pPr>
              <a:defRPr/>
            </a:pPr>
            <a:r>
              <a:rPr lang="en-US" sz="2400" dirty="0">
                <a:solidFill>
                  <a:schemeClr val="bg1"/>
                </a:solidFill>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latin typeface="Myriad Pro SemiCond" pitchFamily="34" charset="0"/>
            </a:endParaRPr>
          </a:p>
        </p:txBody>
      </p:sp>
      <p:sp>
        <p:nvSpPr>
          <p:cNvPr id="70" name="Text Box 355"/>
          <p:cNvSpPr txBox="1">
            <a:spLocks noChangeArrowheads="1"/>
          </p:cNvSpPr>
          <p:nvPr/>
        </p:nvSpPr>
        <p:spPr bwMode="auto">
          <a:xfrm>
            <a:off x="1108076" y="24016901"/>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71" name="Text Box 356"/>
          <p:cNvSpPr txBox="1">
            <a:spLocks noChangeArrowheads="1"/>
          </p:cNvSpPr>
          <p:nvPr/>
        </p:nvSpPr>
        <p:spPr bwMode="auto">
          <a:xfrm>
            <a:off x="1108076" y="32042589"/>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latin typeface="Myriad Pro SemiCond" pitchFamily="34" charset="0"/>
              </a:rPr>
              <a:t>(replace this text with your own) </a:t>
            </a:r>
          </a:p>
          <a:p>
            <a:pPr defTabSz="3760788">
              <a:defRPr/>
            </a:pPr>
            <a:endParaRPr lang="en-US" sz="2400" dirty="0">
              <a:solidFill>
                <a:schemeClr val="bg1"/>
              </a:solidFill>
              <a:latin typeface="Myriad Pro SemiCond" pitchFamily="34" charset="0"/>
            </a:endParaRPr>
          </a:p>
          <a:p>
            <a:pPr defTabSz="3760788">
              <a:defRPr/>
            </a:pPr>
            <a:r>
              <a:rPr lang="en-US" sz="2400" dirty="0">
                <a:solidFill>
                  <a:schemeClr val="bg1"/>
                </a:solidFill>
                <a:latin typeface="Myriad Pro SemiCond" pitchFamily="34" charset="0"/>
              </a:rPr>
              <a:t>In this section consider using graphs, histograms, and other visuals to display your data or stages in the development of artwork, etc. </a:t>
            </a:r>
          </a:p>
        </p:txBody>
      </p:sp>
      <p:graphicFrame>
        <p:nvGraphicFramePr>
          <p:cNvPr id="72" name="Chart 38"/>
          <p:cNvGraphicFramePr>
            <a:graphicFrameLocks/>
          </p:cNvGraphicFramePr>
          <p:nvPr>
            <p:extLst>
              <p:ext uri="{D42A27DB-BD31-4B8C-83A1-F6EECF244321}">
                <p14:modId xmlns:p14="http://schemas.microsoft.com/office/powerpoint/2010/main" val="3040822628"/>
              </p:ext>
            </p:extLst>
          </p:nvPr>
        </p:nvGraphicFramePr>
        <p:xfrm>
          <a:off x="20828811" y="23279411"/>
          <a:ext cx="5688789" cy="3987260"/>
        </p:xfrm>
        <a:graphic>
          <a:graphicData uri="http://schemas.openxmlformats.org/drawingml/2006/chart">
            <c:chart xmlns:c="http://schemas.openxmlformats.org/drawingml/2006/chart" xmlns:r="http://schemas.openxmlformats.org/officeDocument/2006/relationships" r:id="rId2"/>
          </a:graphicData>
        </a:graphic>
      </p:graphicFrame>
      <p:sp>
        <p:nvSpPr>
          <p:cNvPr id="73" name="Text Box 355"/>
          <p:cNvSpPr txBox="1">
            <a:spLocks noChangeArrowheads="1"/>
          </p:cNvSpPr>
          <p:nvPr/>
        </p:nvSpPr>
        <p:spPr bwMode="auto">
          <a:xfrm>
            <a:off x="15169302" y="29951639"/>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74" name="TextBox 73"/>
          <p:cNvSpPr txBox="1">
            <a:spLocks noChangeArrowheads="1"/>
          </p:cNvSpPr>
          <p:nvPr/>
        </p:nvSpPr>
        <p:spPr bwMode="auto">
          <a:xfrm>
            <a:off x="15169303" y="23226327"/>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solidFill>
                  <a:schemeClr val="bg1"/>
                </a:solidFill>
                <a:latin typeface="Myriad Pro SemiCond" pitchFamily="34" charset="0"/>
              </a:rPr>
              <a:t>GRAPHICS:</a:t>
            </a:r>
          </a:p>
          <a:p>
            <a:pPr>
              <a:defRPr/>
            </a:pPr>
            <a:r>
              <a:rPr lang="en-US" sz="2000" dirty="0">
                <a:solidFill>
                  <a:schemeClr val="bg1"/>
                </a:solidFill>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solidFill>
                  <a:schemeClr val="bg1"/>
                </a:solidFill>
                <a:latin typeface="Myriad Pro SemiCond" pitchFamily="34" charset="0"/>
              </a:rPr>
              <a:t>TIP: Putting Boxes around your text sections</a:t>
            </a:r>
          </a:p>
          <a:p>
            <a:pPr>
              <a:defRPr/>
            </a:pPr>
            <a:r>
              <a:rPr lang="en-US" sz="2000" dirty="0">
                <a:solidFill>
                  <a:schemeClr val="bg1"/>
                </a:solidFill>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75" name="Chart 29"/>
          <p:cNvGraphicFramePr>
            <a:graphicFrameLocks/>
          </p:cNvGraphicFramePr>
          <p:nvPr>
            <p:extLst>
              <p:ext uri="{D42A27DB-BD31-4B8C-83A1-F6EECF244321}">
                <p14:modId xmlns:p14="http://schemas.microsoft.com/office/powerpoint/2010/main" val="3821594757"/>
              </p:ext>
            </p:extLst>
          </p:nvPr>
        </p:nvGraphicFramePr>
        <p:xfrm>
          <a:off x="20828810" y="27456014"/>
          <a:ext cx="5688789" cy="3137815"/>
        </p:xfrm>
        <a:graphic>
          <a:graphicData uri="http://schemas.openxmlformats.org/drawingml/2006/chart">
            <c:chart xmlns:c="http://schemas.openxmlformats.org/drawingml/2006/chart" xmlns:r="http://schemas.openxmlformats.org/officeDocument/2006/relationships" r:id="rId3"/>
          </a:graphicData>
        </a:graphic>
      </p:graphicFrame>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076" y="19845129"/>
            <a:ext cx="5214714" cy="4171771"/>
          </a:xfrm>
          <a:prstGeom prst="rect">
            <a:avLst/>
          </a:prstGeom>
          <a:ln>
            <a:solidFill>
              <a:schemeClr val="tx1"/>
            </a:solidFill>
          </a:ln>
        </p:spPr>
      </p:pic>
      <p:sp>
        <p:nvSpPr>
          <p:cNvPr id="77" name="Text Box 359"/>
          <p:cNvSpPr txBox="1">
            <a:spLocks noChangeArrowheads="1"/>
          </p:cNvSpPr>
          <p:nvPr/>
        </p:nvSpPr>
        <p:spPr bwMode="auto">
          <a:xfrm>
            <a:off x="1108076" y="26598386"/>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3 </a:t>
            </a:r>
            <a:r>
              <a:rPr lang="en-US" sz="3200" dirty="0">
                <a:solidFill>
                  <a:schemeClr val="accent4"/>
                </a:solidFill>
                <a:latin typeface="Arial" panose="020B0604020202020204" pitchFamily="34" charset="0"/>
                <a:cs typeface="Arial" panose="020B0604020202020204" pitchFamily="34" charset="0"/>
              </a:rPr>
              <a:t>(suggestions</a:t>
            </a:r>
            <a:r>
              <a:rPr lang="en-US" sz="3200" dirty="0" smtClean="0">
                <a:solidFill>
                  <a:schemeClr val="accent4"/>
                </a:solidFill>
                <a:latin typeface="Arial" panose="020B0604020202020204" pitchFamily="34" charset="0"/>
                <a:cs typeface="Arial" panose="020B0604020202020204" pitchFamily="34" charset="0"/>
              </a:rPr>
              <a:t>: Method or Approach)</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4"/>
              </a:solidFill>
              <a:latin typeface="Arial Black" pitchFamily="34" charset="0"/>
            </a:endParaRPr>
          </a:p>
        </p:txBody>
      </p:sp>
      <p:sp>
        <p:nvSpPr>
          <p:cNvPr id="78" name="Text Box 360"/>
          <p:cNvSpPr txBox="1">
            <a:spLocks noChangeArrowheads="1"/>
          </p:cNvSpPr>
          <p:nvPr/>
        </p:nvSpPr>
        <p:spPr bwMode="auto">
          <a:xfrm>
            <a:off x="1108076" y="134153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2 </a:t>
            </a:r>
            <a:r>
              <a:rPr lang="en-US" sz="3200" dirty="0">
                <a:solidFill>
                  <a:schemeClr val="accent4"/>
                </a:solidFill>
                <a:latin typeface="Arial" panose="020B0604020202020204" pitchFamily="34" charset="0"/>
                <a:cs typeface="Arial" panose="020B0604020202020204" pitchFamily="34" charset="0"/>
              </a:rPr>
              <a:t>(</a:t>
            </a:r>
            <a:r>
              <a:rPr lang="en-US" sz="3200" dirty="0" smtClean="0">
                <a:solidFill>
                  <a:schemeClr val="accent4"/>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4"/>
              </a:solidFill>
              <a:latin typeface="Arial" panose="020B0604020202020204" pitchFamily="34" charset="0"/>
              <a:cs typeface="Arial" panose="020B0604020202020204" pitchFamily="34" charset="0"/>
            </a:endParaRPr>
          </a:p>
        </p:txBody>
      </p:sp>
      <p:sp>
        <p:nvSpPr>
          <p:cNvPr id="79" name="Text Box 362"/>
          <p:cNvSpPr txBox="1">
            <a:spLocks noChangeArrowheads="1"/>
          </p:cNvSpPr>
          <p:nvPr/>
        </p:nvSpPr>
        <p:spPr bwMode="auto">
          <a:xfrm>
            <a:off x="1108076" y="670560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4"/>
                </a:solidFill>
                <a:latin typeface="Arial Black" pitchFamily="34" charset="0"/>
              </a:rPr>
              <a:t>Heading 1 </a:t>
            </a:r>
            <a:r>
              <a:rPr lang="en-US" sz="3200" dirty="0" smtClean="0">
                <a:solidFill>
                  <a:schemeClr val="accent4"/>
                </a:solidFill>
                <a:latin typeface="Arial" panose="020B0604020202020204" pitchFamily="34" charset="0"/>
                <a:cs typeface="Arial" panose="020B0604020202020204" pitchFamily="34" charset="0"/>
              </a:rPr>
              <a:t>(suggestion: Abstract)</a:t>
            </a:r>
            <a:endParaRPr lang="en-US" sz="3200" dirty="0">
              <a:solidFill>
                <a:schemeClr val="accent4"/>
              </a:solidFill>
              <a:latin typeface="Arial" panose="020B0604020202020204" pitchFamily="34" charset="0"/>
              <a:cs typeface="Arial" panose="020B0604020202020204" pitchFamily="34" charset="0"/>
            </a:endParaRPr>
          </a:p>
        </p:txBody>
      </p:sp>
      <p:sp>
        <p:nvSpPr>
          <p:cNvPr id="80" name="Text Box 367"/>
          <p:cNvSpPr txBox="1">
            <a:spLocks noChangeArrowheads="1"/>
          </p:cNvSpPr>
          <p:nvPr/>
        </p:nvSpPr>
        <p:spPr bwMode="auto">
          <a:xfrm>
            <a:off x="15169302" y="6705600"/>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5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Interpretations of Findings)</a:t>
            </a:r>
            <a:endParaRPr lang="en-US" sz="3200" dirty="0">
              <a:solidFill>
                <a:schemeClr val="accent4"/>
              </a:solidFill>
              <a:latin typeface="Arial" panose="020B0604020202020204" pitchFamily="34" charset="0"/>
              <a:cs typeface="Arial" panose="020B0604020202020204" pitchFamily="34" charset="0"/>
            </a:endParaRPr>
          </a:p>
        </p:txBody>
      </p:sp>
      <p:sp>
        <p:nvSpPr>
          <p:cNvPr id="81" name="Text Box 369"/>
          <p:cNvSpPr txBox="1">
            <a:spLocks noChangeArrowheads="1"/>
          </p:cNvSpPr>
          <p:nvPr/>
        </p:nvSpPr>
        <p:spPr bwMode="auto">
          <a:xfrm>
            <a:off x="15169303" y="17538074"/>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6 </a:t>
            </a:r>
            <a:r>
              <a:rPr lang="en-US" sz="3200" dirty="0">
                <a:solidFill>
                  <a:schemeClr val="accent4"/>
                </a:solidFill>
                <a:latin typeface="Arial" panose="020B0604020202020204" pitchFamily="34" charset="0"/>
                <a:cs typeface="Arial" panose="020B0604020202020204" pitchFamily="34" charset="0"/>
              </a:rPr>
              <a:t>(suggestions: </a:t>
            </a:r>
            <a:r>
              <a:rPr lang="en-US" sz="3200" dirty="0" smtClean="0">
                <a:solidFill>
                  <a:schemeClr val="accent4"/>
                </a:solidFill>
                <a:latin typeface="Arial" panose="020B0604020202020204" pitchFamily="34" charset="0"/>
                <a:cs typeface="Arial" panose="020B0604020202020204" pitchFamily="34" charset="0"/>
              </a:rPr>
              <a:t>Conclusions or Recommendations)</a:t>
            </a:r>
            <a:endParaRPr lang="en-US" sz="3200" dirty="0">
              <a:solidFill>
                <a:schemeClr val="accent4"/>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4"/>
              </a:solidFill>
              <a:latin typeface="Arial Black" pitchFamily="34" charset="0"/>
            </a:endParaRPr>
          </a:p>
        </p:txBody>
      </p:sp>
      <p:sp>
        <p:nvSpPr>
          <p:cNvPr id="82" name="Text Box 359"/>
          <p:cNvSpPr txBox="1">
            <a:spLocks noChangeArrowheads="1"/>
          </p:cNvSpPr>
          <p:nvPr/>
        </p:nvSpPr>
        <p:spPr bwMode="auto">
          <a:xfrm>
            <a:off x="1108076" y="30470538"/>
            <a:ext cx="11172612" cy="150099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4"/>
                </a:solidFill>
                <a:latin typeface="Arial Black" pitchFamily="34" charset="0"/>
              </a:rPr>
              <a:t>Heading </a:t>
            </a:r>
            <a:r>
              <a:rPr lang="en-US" sz="4400" dirty="0" smtClean="0">
                <a:solidFill>
                  <a:schemeClr val="accent4"/>
                </a:solidFill>
                <a:latin typeface="Arial Black" pitchFamily="34" charset="0"/>
              </a:rPr>
              <a:t>4 </a:t>
            </a:r>
            <a:r>
              <a:rPr lang="en-US" sz="3200" dirty="0" smtClean="0">
                <a:solidFill>
                  <a:schemeClr val="accent4"/>
                </a:solidFill>
                <a:latin typeface="Arial" panose="020B0604020202020204" pitchFamily="34" charset="0"/>
                <a:cs typeface="Arial" panose="020B0604020202020204" pitchFamily="34" charset="0"/>
              </a:rPr>
              <a:t>(suggestions</a:t>
            </a:r>
            <a:r>
              <a:rPr lang="en-US" sz="3200" dirty="0">
                <a:solidFill>
                  <a:schemeClr val="accent4"/>
                </a:solidFill>
                <a:latin typeface="Arial" panose="020B0604020202020204" pitchFamily="34" charset="0"/>
                <a:cs typeface="Arial" panose="020B0604020202020204" pitchFamily="34" charset="0"/>
              </a:rPr>
              <a:t>: </a:t>
            </a:r>
            <a:r>
              <a:rPr lang="en-US" sz="3200" dirty="0" smtClean="0">
                <a:solidFill>
                  <a:schemeClr val="accent4"/>
                </a:solidFill>
                <a:latin typeface="Arial" panose="020B0604020202020204" pitchFamily="34" charset="0"/>
                <a:cs typeface="Arial" panose="020B0604020202020204" pitchFamily="34" charset="0"/>
              </a:rPr>
              <a:t>Findings </a:t>
            </a:r>
          </a:p>
          <a:p>
            <a:pPr defTabSz="3760788">
              <a:spcBef>
                <a:spcPct val="50000"/>
              </a:spcBef>
              <a:defRPr/>
            </a:pPr>
            <a:r>
              <a:rPr lang="en-US" sz="3200" dirty="0" smtClean="0">
                <a:solidFill>
                  <a:schemeClr val="accent4"/>
                </a:solidFill>
                <a:latin typeface="Arial" panose="020B0604020202020204" pitchFamily="34" charset="0"/>
                <a:cs typeface="Arial" panose="020B0604020202020204" pitchFamily="34" charset="0"/>
              </a:rPr>
              <a:t>to Date or Results)</a:t>
            </a:r>
            <a:endParaRPr lang="en-US" sz="3200" dirty="0">
              <a:solidFill>
                <a:schemeClr val="accent4"/>
              </a:solidFill>
              <a:latin typeface="Arial" panose="020B0604020202020204" pitchFamily="34" charset="0"/>
              <a:cs typeface="Arial" panose="020B0604020202020204" pitchFamily="34" charset="0"/>
            </a:endParaRPr>
          </a:p>
        </p:txBody>
      </p:sp>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229" y="998550"/>
            <a:ext cx="2672773" cy="3033287"/>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53394" y="1256582"/>
            <a:ext cx="3209925" cy="2847975"/>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242852"/>
      </a:dk2>
      <a:lt2>
        <a:srgbClr val="3EBBF0"/>
      </a:lt2>
      <a:accent1>
        <a:srgbClr val="4A66AC"/>
      </a:accent1>
      <a:accent2>
        <a:srgbClr val="629DD1"/>
      </a:accent2>
      <a:accent3>
        <a:srgbClr val="297FD5"/>
      </a:accent3>
      <a:accent4>
        <a:srgbClr val="3EBBF0"/>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85506B-A835-411C-9CDC-39FBDD5515BA}"/>
</file>

<file path=customXml/itemProps2.xml><?xml version="1.0" encoding="utf-8"?>
<ds:datastoreItem xmlns:ds="http://schemas.openxmlformats.org/officeDocument/2006/customXml" ds:itemID="{D6EB0CF7-1A64-4F9B-86F3-31E80D27F737}"/>
</file>

<file path=customXml/itemProps3.xml><?xml version="1.0" encoding="utf-8"?>
<ds:datastoreItem xmlns:ds="http://schemas.openxmlformats.org/officeDocument/2006/customXml" ds:itemID="{E86E7726-A348-4324-83DB-253A28A320B8}"/>
</file>

<file path=docProps/app.xml><?xml version="1.0" encoding="utf-8"?>
<Properties xmlns="http://schemas.openxmlformats.org/officeDocument/2006/extended-properties" xmlns:vt="http://schemas.openxmlformats.org/officeDocument/2006/docPropsVTypes">
  <Template/>
  <TotalTime>406</TotalTime>
  <Words>612</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49</cp:revision>
  <dcterms:created xsi:type="dcterms:W3CDTF">2012-03-16T16:35:55Z</dcterms:created>
  <dcterms:modified xsi:type="dcterms:W3CDTF">2017-04-06T16:05:03Z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